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5"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82370" autoAdjust="0"/>
  </p:normalViewPr>
  <p:slideViewPr>
    <p:cSldViewPr snapToGrid="0">
      <p:cViewPr>
        <p:scale>
          <a:sx n="66" d="100"/>
          <a:sy n="66" d="100"/>
        </p:scale>
        <p:origin x="-900"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917235-CC48-47CE-97F1-D1B9077396AC}" type="datetimeFigureOut">
              <a:rPr lang="en-US" smtClean="0"/>
              <a:t>3/18/2020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A51A02-E912-47DA-94EC-566C0EEE6C2A}" type="slidenum">
              <a:rPr lang="en-US" smtClean="0"/>
              <a:t>‹#›</a:t>
            </a:fld>
            <a:endParaRPr lang="en-US"/>
          </a:p>
        </p:txBody>
      </p:sp>
    </p:spTree>
    <p:extLst>
      <p:ext uri="{BB962C8B-B14F-4D97-AF65-F5344CB8AC3E}">
        <p14:creationId xmlns:p14="http://schemas.microsoft.com/office/powerpoint/2010/main" val="396637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panose="02020603050405020304" pitchFamily="18" charset="0"/>
                <a:ea typeface="+mn-ea"/>
                <a:cs typeface="Times New Roman" panose="02020603050405020304" pitchFamily="18" charset="0"/>
              </a:rPr>
              <a:t>This presentation will focus on security requirements for electronic protection health information by assessing the HIPAA security, administrative, physical and technical safeguards. </a:t>
            </a:r>
            <a:endParaRPr lang="en-US" dirty="0"/>
          </a:p>
        </p:txBody>
      </p:sp>
      <p:sp>
        <p:nvSpPr>
          <p:cNvPr id="4" name="Slide Number Placeholder 3"/>
          <p:cNvSpPr>
            <a:spLocks noGrp="1"/>
          </p:cNvSpPr>
          <p:nvPr>
            <p:ph type="sldNum" sz="quarter" idx="5"/>
          </p:nvPr>
        </p:nvSpPr>
        <p:spPr/>
        <p:txBody>
          <a:bodyPr/>
          <a:lstStyle/>
          <a:p>
            <a:fld id="{71A51A02-E912-47DA-94EC-566C0EEE6C2A}" type="slidenum">
              <a:rPr lang="en-US" smtClean="0"/>
              <a:t>1</a:t>
            </a:fld>
            <a:endParaRPr lang="en-US"/>
          </a:p>
        </p:txBody>
      </p:sp>
    </p:spTree>
    <p:extLst>
      <p:ext uri="{BB962C8B-B14F-4D97-AF65-F5344CB8AC3E}">
        <p14:creationId xmlns:p14="http://schemas.microsoft.com/office/powerpoint/2010/main" val="2978777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Every healthcare organization has data either recorded on paper or electronically. However, all health data is exposed to threats and attacks of either being stolen or deleted. This presentation will focus on security requirements for electronic protection health information by assessing the HIPAA security, administrative, physical and technical safeguards. Security of health information is critical in every healthcare as no one is required to access the data if it is not authorized by law or the patient. The presentation will also analyze the HIPAA requirements and propose to find those requirements necessary to implement in King Saudi Arabia healthcare initiative.</a:t>
            </a:r>
          </a:p>
          <a:p>
            <a:endParaRPr lang="en-US" dirty="0"/>
          </a:p>
        </p:txBody>
      </p:sp>
      <p:sp>
        <p:nvSpPr>
          <p:cNvPr id="4" name="Slide Number Placeholder 3"/>
          <p:cNvSpPr>
            <a:spLocks noGrp="1"/>
          </p:cNvSpPr>
          <p:nvPr>
            <p:ph type="sldNum" sz="quarter" idx="5"/>
          </p:nvPr>
        </p:nvSpPr>
        <p:spPr/>
        <p:txBody>
          <a:bodyPr/>
          <a:lstStyle/>
          <a:p>
            <a:fld id="{71A51A02-E912-47DA-94EC-566C0EEE6C2A}" type="slidenum">
              <a:rPr lang="en-US" smtClean="0"/>
              <a:t>2</a:t>
            </a:fld>
            <a:endParaRPr lang="en-US"/>
          </a:p>
        </p:txBody>
      </p:sp>
    </p:spTree>
    <p:extLst>
      <p:ext uri="{BB962C8B-B14F-4D97-AF65-F5344CB8AC3E}">
        <p14:creationId xmlns:p14="http://schemas.microsoft.com/office/powerpoint/2010/main" val="3168852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Privacy in health information ensures that patients should give authority of sharing their personal health information. Patients believe in the healthcare facility in safeguarding their data, therefore healthcare providers should ensure they maintain the secrecy to every patient’s data whether it is identification information, lab results or diagnosis information. Health providers such as nurses and physician should also keep their professional ethics while working through not sharing patient’s information, especially to the current development in technology where hospitals use electronic health systems. Patient information should be protected, whether it is paper-based or electronic-based. The electronic system should use a better and advanced method of authentication such as scanners to reduce risks of unauthorized persons accessing information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Ozair</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et al., 2015).</a:t>
            </a:r>
          </a:p>
          <a:p>
            <a:endParaRPr lang="en-US" dirty="0"/>
          </a:p>
        </p:txBody>
      </p:sp>
      <p:sp>
        <p:nvSpPr>
          <p:cNvPr id="4" name="Slide Number Placeholder 3"/>
          <p:cNvSpPr>
            <a:spLocks noGrp="1"/>
          </p:cNvSpPr>
          <p:nvPr>
            <p:ph type="sldNum" sz="quarter" idx="5"/>
          </p:nvPr>
        </p:nvSpPr>
        <p:spPr/>
        <p:txBody>
          <a:bodyPr/>
          <a:lstStyle/>
          <a:p>
            <a:fld id="{71A51A02-E912-47DA-94EC-566C0EEE6C2A}" type="slidenum">
              <a:rPr lang="en-US" smtClean="0"/>
              <a:t>3</a:t>
            </a:fld>
            <a:endParaRPr lang="en-US"/>
          </a:p>
        </p:txBody>
      </p:sp>
    </p:spTree>
    <p:extLst>
      <p:ext uri="{BB962C8B-B14F-4D97-AF65-F5344CB8AC3E}">
        <p14:creationId xmlns:p14="http://schemas.microsoft.com/office/powerpoint/2010/main" val="342296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Every healthcare organization should comply with the new HIPAA requirements from individual practice professionals to the most extensive multi-state healthcare facilities. Therefore, people who work in healthcare facilities should start making preparations for the new needs. However, the requirements do not apply to all healthcare organizations but only to those who utilize the electronic systems. The auditing is set to be the beginning for both small practices and individual practices to see if they should be prepared for HIPAA privacy and security requirements. The audit comprises of twenty considerations all presented inform of statements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Alsaadi</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et al., 2020).  The factors are not meant to provide a guide to comply with the requirements but help one audit their practice and prepare for HIPAA. When answers the considerations as a “false” then they will need to change their office procedures.</a:t>
            </a:r>
          </a:p>
          <a:p>
            <a:endParaRPr lang="en-US" dirty="0"/>
          </a:p>
        </p:txBody>
      </p:sp>
      <p:sp>
        <p:nvSpPr>
          <p:cNvPr id="4" name="Slide Number Placeholder 3"/>
          <p:cNvSpPr>
            <a:spLocks noGrp="1"/>
          </p:cNvSpPr>
          <p:nvPr>
            <p:ph type="sldNum" sz="quarter" idx="5"/>
          </p:nvPr>
        </p:nvSpPr>
        <p:spPr/>
        <p:txBody>
          <a:bodyPr/>
          <a:lstStyle/>
          <a:p>
            <a:fld id="{71A51A02-E912-47DA-94EC-566C0EEE6C2A}" type="slidenum">
              <a:rPr lang="en-US" smtClean="0"/>
              <a:t>4</a:t>
            </a:fld>
            <a:endParaRPr lang="en-US"/>
          </a:p>
        </p:txBody>
      </p:sp>
    </p:spTree>
    <p:extLst>
      <p:ext uri="{BB962C8B-B14F-4D97-AF65-F5344CB8AC3E}">
        <p14:creationId xmlns:p14="http://schemas.microsoft.com/office/powerpoint/2010/main" val="702807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king Saud Arabia healthcare initiative will work well if they follow the requirement of assigning one person to have the security responsibility, the reason for the requirement is to easily recognize the areas which have not complied with the required rules. The security administration procedure requirement will enable policies and processes to be executed by preventing, detecting, containing and correcting security desecrations. Similarly, workforce security will facilitate all workers to have safe access to electronically protected health information (EPHI) and ensure that people who are not required to access are prevented from accessing totally. Alternatively, information access management will allow authorization of access to EPHI that is consistent with applicable requirements in the workforce security standards (Kiel et al., 2016). Finally, the health initiative should set a plan for responding to emergencies which might arise and affect the EPHI.</a:t>
            </a:r>
          </a:p>
          <a:p>
            <a:endParaRPr lang="en-US" dirty="0"/>
          </a:p>
        </p:txBody>
      </p:sp>
      <p:sp>
        <p:nvSpPr>
          <p:cNvPr id="4" name="Slide Number Placeholder 3"/>
          <p:cNvSpPr>
            <a:spLocks noGrp="1"/>
          </p:cNvSpPr>
          <p:nvPr>
            <p:ph type="sldNum" sz="quarter" idx="5"/>
          </p:nvPr>
        </p:nvSpPr>
        <p:spPr/>
        <p:txBody>
          <a:bodyPr/>
          <a:lstStyle/>
          <a:p>
            <a:fld id="{71A51A02-E912-47DA-94EC-566C0EEE6C2A}" type="slidenum">
              <a:rPr lang="en-US" smtClean="0"/>
              <a:t>5</a:t>
            </a:fld>
            <a:endParaRPr lang="en-US"/>
          </a:p>
        </p:txBody>
      </p:sp>
    </p:spTree>
    <p:extLst>
      <p:ext uri="{BB962C8B-B14F-4D97-AF65-F5344CB8AC3E}">
        <p14:creationId xmlns:p14="http://schemas.microsoft.com/office/powerpoint/2010/main" val="1561644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To achieve the KSA healthcare initiative, they should implement the facility access control policy which will require to set limits to access of the electronic information physically and only authorized individuals should be allowed (Kiel et al., 2016). Another necessary policy to be set is the way the workstation is used, the KSA healthcare responsible should set ways in which specific functions should be done and the way the functions should be performed when accessing the EPHI. Alternatively, through setting security standards which would prevent unauthorized access of the EPHI will enable safety of information. Lastly, is setting the rules that will keep track of all equipment’s and devices which have been removed from or taken into the EPHI facility.</a:t>
            </a:r>
          </a:p>
          <a:p>
            <a:endParaRPr lang="en-US" dirty="0"/>
          </a:p>
        </p:txBody>
      </p:sp>
      <p:sp>
        <p:nvSpPr>
          <p:cNvPr id="4" name="Slide Number Placeholder 3"/>
          <p:cNvSpPr>
            <a:spLocks noGrp="1"/>
          </p:cNvSpPr>
          <p:nvPr>
            <p:ph type="sldNum" sz="quarter" idx="5"/>
          </p:nvPr>
        </p:nvSpPr>
        <p:spPr/>
        <p:txBody>
          <a:bodyPr/>
          <a:lstStyle/>
          <a:p>
            <a:fld id="{71A51A02-E912-47DA-94EC-566C0EEE6C2A}" type="slidenum">
              <a:rPr lang="en-US" smtClean="0"/>
              <a:t>6</a:t>
            </a:fld>
            <a:endParaRPr lang="en-US"/>
          </a:p>
        </p:txBody>
      </p:sp>
    </p:spTree>
    <p:extLst>
      <p:ext uri="{BB962C8B-B14F-4D97-AF65-F5344CB8AC3E}">
        <p14:creationId xmlns:p14="http://schemas.microsoft.com/office/powerpoint/2010/main" val="1340114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healthcare initiative in king Saud Arabia should implement their healthcare systems by following the access control principles where the EPHI should allow access to only authorized people or software that have granted access. The healthcare information staff should find ways to develop procedures, software’s or hardware’s that records activities which have happened in the EPHI. Similarly, implementation of policies which will protect the information from inappropriate alterations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Maleh</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2018). Additionally, the system should provide relevant authentication criteria that enable it allows access to the right individual who has access rights. The system should also ensure that electronic information is not accessed by unauthorized persons when being transmitted.</a:t>
            </a:r>
          </a:p>
          <a:p>
            <a:endParaRPr lang="en-US" dirty="0"/>
          </a:p>
        </p:txBody>
      </p:sp>
      <p:sp>
        <p:nvSpPr>
          <p:cNvPr id="4" name="Slide Number Placeholder 3"/>
          <p:cNvSpPr>
            <a:spLocks noGrp="1"/>
          </p:cNvSpPr>
          <p:nvPr>
            <p:ph type="sldNum" sz="quarter" idx="5"/>
          </p:nvPr>
        </p:nvSpPr>
        <p:spPr/>
        <p:txBody>
          <a:bodyPr/>
          <a:lstStyle/>
          <a:p>
            <a:fld id="{71A51A02-E912-47DA-94EC-566C0EEE6C2A}" type="slidenum">
              <a:rPr lang="en-US" smtClean="0"/>
              <a:t>7</a:t>
            </a:fld>
            <a:endParaRPr lang="en-US"/>
          </a:p>
        </p:txBody>
      </p:sp>
    </p:spTree>
    <p:extLst>
      <p:ext uri="{BB962C8B-B14F-4D97-AF65-F5344CB8AC3E}">
        <p14:creationId xmlns:p14="http://schemas.microsoft.com/office/powerpoint/2010/main" val="3983120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Documentation requires organizations to comply with the security standards of wither a written document, or if it is an action, it should be documented. Healthcare organizations should ensure they adhere to all policies and procedure set as there is no way any policies will be contradicting with others. The group health plan should ensure that their document needs the plan leader to appropriately safeguard EPHI that it develops, accepts and maintains the sending of the group health plan (York, 2015). Every program implemented in the healthcare organization wither physical, administrative or technical safeguard should protect integrity, confidentiality and availability of the EPHI.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Times New Roman" panose="02020603050405020304" pitchFamily="18" charset="0"/>
              <a:ea typeface="+mn-ea"/>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1A51A02-E912-47DA-94EC-566C0EEE6C2A}" type="slidenum">
              <a:rPr lang="en-US" smtClean="0"/>
              <a:t>8</a:t>
            </a:fld>
            <a:endParaRPr lang="en-US"/>
          </a:p>
        </p:txBody>
      </p:sp>
    </p:spTree>
    <p:extLst>
      <p:ext uri="{BB962C8B-B14F-4D97-AF65-F5344CB8AC3E}">
        <p14:creationId xmlns:p14="http://schemas.microsoft.com/office/powerpoint/2010/main" val="1305781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Patients information system handles a lot of information about a patient such as identity information, lab results and diagnosis information. Therefore, maintaining patient’s information in privacy, confidential and secure way is very critical. Nurses are also trained to act professionally in safeguarding patients’ data. Similarly, HIPAA model provides for the consideration to enable healthcare providers to sustain themselves. The different safeguards hold as stated, administrative for administrative actions, physical for building and equipment’s in the EPHI and technical policies regarding access and use of EPHI. Therefore, the mentioned policies and procedures explained above in administrative, physical and technical safeguards are important in King Saudi Arabia healthcare initiative.</a:t>
            </a:r>
          </a:p>
          <a:p>
            <a:endParaRPr lang="en-US" dirty="0"/>
          </a:p>
        </p:txBody>
      </p:sp>
      <p:sp>
        <p:nvSpPr>
          <p:cNvPr id="4" name="Slide Number Placeholder 3"/>
          <p:cNvSpPr>
            <a:spLocks noGrp="1"/>
          </p:cNvSpPr>
          <p:nvPr>
            <p:ph type="sldNum" sz="quarter" idx="5"/>
          </p:nvPr>
        </p:nvSpPr>
        <p:spPr/>
        <p:txBody>
          <a:bodyPr/>
          <a:lstStyle/>
          <a:p>
            <a:fld id="{71A51A02-E912-47DA-94EC-566C0EEE6C2A}" type="slidenum">
              <a:rPr lang="en-US" smtClean="0"/>
              <a:t>9</a:t>
            </a:fld>
            <a:endParaRPr lang="en-US"/>
          </a:p>
        </p:txBody>
      </p:sp>
    </p:spTree>
    <p:extLst>
      <p:ext uri="{BB962C8B-B14F-4D97-AF65-F5344CB8AC3E}">
        <p14:creationId xmlns:p14="http://schemas.microsoft.com/office/powerpoint/2010/main" val="736982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C275E5-BACE-4535-93B5-FEFD29810A0E}"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72D6-51BC-4233-9665-FC43ED5B0DFE}" type="slidenum">
              <a:rPr lang="en-US" smtClean="0"/>
              <a:t>‹#›</a:t>
            </a:fld>
            <a:endParaRPr lang="en-US"/>
          </a:p>
        </p:txBody>
      </p:sp>
    </p:spTree>
    <p:extLst>
      <p:ext uri="{BB962C8B-B14F-4D97-AF65-F5344CB8AC3E}">
        <p14:creationId xmlns:p14="http://schemas.microsoft.com/office/powerpoint/2010/main" val="511743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C275E5-BACE-4535-93B5-FEFD29810A0E}"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72D6-51BC-4233-9665-FC43ED5B0DFE}" type="slidenum">
              <a:rPr lang="en-US" smtClean="0"/>
              <a:t>‹#›</a:t>
            </a:fld>
            <a:endParaRPr lang="en-US"/>
          </a:p>
        </p:txBody>
      </p:sp>
    </p:spTree>
    <p:extLst>
      <p:ext uri="{BB962C8B-B14F-4D97-AF65-F5344CB8AC3E}">
        <p14:creationId xmlns:p14="http://schemas.microsoft.com/office/powerpoint/2010/main" val="4010612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C275E5-BACE-4535-93B5-FEFD29810A0E}"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72D6-51BC-4233-9665-FC43ED5B0DFE}" type="slidenum">
              <a:rPr lang="en-US" smtClean="0"/>
              <a:t>‹#›</a:t>
            </a:fld>
            <a:endParaRPr lang="en-US"/>
          </a:p>
        </p:txBody>
      </p:sp>
    </p:spTree>
    <p:extLst>
      <p:ext uri="{BB962C8B-B14F-4D97-AF65-F5344CB8AC3E}">
        <p14:creationId xmlns:p14="http://schemas.microsoft.com/office/powerpoint/2010/main" val="1357363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C275E5-BACE-4535-93B5-FEFD29810A0E}" type="datetimeFigureOut">
              <a:rPr lang="en-US" smtClean="0"/>
              <a:t>3/18/2020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AC72D6-51BC-4233-9665-FC43ED5B0DFE}" type="slidenum">
              <a:rPr lang="en-US" smtClean="0"/>
              <a:t>‹#›</a:t>
            </a:fld>
            <a:endParaRPr lang="en-US"/>
          </a:p>
        </p:txBody>
      </p:sp>
    </p:spTree>
    <p:extLst>
      <p:ext uri="{BB962C8B-B14F-4D97-AF65-F5344CB8AC3E}">
        <p14:creationId xmlns:p14="http://schemas.microsoft.com/office/powerpoint/2010/main" val="4082795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C275E5-BACE-4535-93B5-FEFD29810A0E}" type="datetimeFigureOut">
              <a:rPr lang="en-US" smtClean="0"/>
              <a:t>3/18/2020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AC72D6-51BC-4233-9665-FC43ED5B0DFE}" type="slidenum">
              <a:rPr lang="en-US" smtClean="0"/>
              <a:t>‹#›</a:t>
            </a:fld>
            <a:endParaRPr lang="en-US"/>
          </a:p>
        </p:txBody>
      </p:sp>
    </p:spTree>
    <p:extLst>
      <p:ext uri="{BB962C8B-B14F-4D97-AF65-F5344CB8AC3E}">
        <p14:creationId xmlns:p14="http://schemas.microsoft.com/office/powerpoint/2010/main" val="1370942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C275E5-BACE-4535-93B5-FEFD29810A0E}" type="datetimeFigureOut">
              <a:rPr lang="en-US" smtClean="0"/>
              <a:t>3/18/2020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AC72D6-51BC-4233-9665-FC43ED5B0DFE}" type="slidenum">
              <a:rPr lang="en-US" smtClean="0"/>
              <a:t>‹#›</a:t>
            </a:fld>
            <a:endParaRPr lang="en-US"/>
          </a:p>
        </p:txBody>
      </p:sp>
    </p:spTree>
    <p:extLst>
      <p:ext uri="{BB962C8B-B14F-4D97-AF65-F5344CB8AC3E}">
        <p14:creationId xmlns:p14="http://schemas.microsoft.com/office/powerpoint/2010/main" val="17680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C275E5-BACE-4535-93B5-FEFD29810A0E}" type="datetimeFigureOut">
              <a:rPr lang="en-US" smtClean="0"/>
              <a:t>3/18/2020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AC72D6-51BC-4233-9665-FC43ED5B0DFE}" type="slidenum">
              <a:rPr lang="en-US" smtClean="0"/>
              <a:t>‹#›</a:t>
            </a:fld>
            <a:endParaRPr lang="en-US"/>
          </a:p>
        </p:txBody>
      </p:sp>
    </p:spTree>
    <p:extLst>
      <p:ext uri="{BB962C8B-B14F-4D97-AF65-F5344CB8AC3E}">
        <p14:creationId xmlns:p14="http://schemas.microsoft.com/office/powerpoint/2010/main" val="3920297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C275E5-BACE-4535-93B5-FEFD29810A0E}" type="datetimeFigureOut">
              <a:rPr lang="en-US" smtClean="0"/>
              <a:t>3/18/2020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AC72D6-51BC-4233-9665-FC43ED5B0DFE}" type="slidenum">
              <a:rPr lang="en-US" smtClean="0"/>
              <a:t>‹#›</a:t>
            </a:fld>
            <a:endParaRPr lang="en-US"/>
          </a:p>
        </p:txBody>
      </p:sp>
    </p:spTree>
    <p:extLst>
      <p:ext uri="{BB962C8B-B14F-4D97-AF65-F5344CB8AC3E}">
        <p14:creationId xmlns:p14="http://schemas.microsoft.com/office/powerpoint/2010/main" val="177654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C275E5-BACE-4535-93B5-FEFD29810A0E}" type="datetimeFigureOut">
              <a:rPr lang="en-US" smtClean="0"/>
              <a:t>3/18/2020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AC72D6-51BC-4233-9665-FC43ED5B0DFE}" type="slidenum">
              <a:rPr lang="en-US" smtClean="0"/>
              <a:t>‹#›</a:t>
            </a:fld>
            <a:endParaRPr lang="en-US"/>
          </a:p>
        </p:txBody>
      </p:sp>
    </p:spTree>
    <p:extLst>
      <p:ext uri="{BB962C8B-B14F-4D97-AF65-F5344CB8AC3E}">
        <p14:creationId xmlns:p14="http://schemas.microsoft.com/office/powerpoint/2010/main" val="4133332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C275E5-BACE-4535-93B5-FEFD29810A0E}"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72D6-51BC-4233-9665-FC43ED5B0DFE}" type="slidenum">
              <a:rPr lang="en-US" smtClean="0"/>
              <a:t>‹#›</a:t>
            </a:fld>
            <a:endParaRPr lang="en-US"/>
          </a:p>
        </p:txBody>
      </p:sp>
    </p:spTree>
    <p:extLst>
      <p:ext uri="{BB962C8B-B14F-4D97-AF65-F5344CB8AC3E}">
        <p14:creationId xmlns:p14="http://schemas.microsoft.com/office/powerpoint/2010/main" val="384964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C275E5-BACE-4535-93B5-FEFD29810A0E}"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72D6-51BC-4233-9665-FC43ED5B0DF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18717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C275E5-BACE-4535-93B5-FEFD29810A0E}"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72D6-51BC-4233-9665-FC43ED5B0DFE}" type="slidenum">
              <a:rPr lang="en-US" smtClean="0"/>
              <a:t>‹#›</a:t>
            </a:fld>
            <a:endParaRPr lang="en-US"/>
          </a:p>
        </p:txBody>
      </p:sp>
    </p:spTree>
    <p:extLst>
      <p:ext uri="{BB962C8B-B14F-4D97-AF65-F5344CB8AC3E}">
        <p14:creationId xmlns:p14="http://schemas.microsoft.com/office/powerpoint/2010/main" val="3993971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C275E5-BACE-4535-93B5-FEFD29810A0E}"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72D6-51BC-4233-9665-FC43ED5B0DF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472201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C275E5-BACE-4535-93B5-FEFD29810A0E}"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72D6-51BC-4233-9665-FC43ED5B0DFE}" type="slidenum">
              <a:rPr lang="en-US" smtClean="0"/>
              <a:t>‹#›</a:t>
            </a:fld>
            <a:endParaRPr lang="en-US"/>
          </a:p>
        </p:txBody>
      </p:sp>
    </p:spTree>
    <p:extLst>
      <p:ext uri="{BB962C8B-B14F-4D97-AF65-F5344CB8AC3E}">
        <p14:creationId xmlns:p14="http://schemas.microsoft.com/office/powerpoint/2010/main" val="14777076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C275E5-BACE-4535-93B5-FEFD29810A0E}"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72D6-51BC-4233-9665-FC43ED5B0DFE}" type="slidenum">
              <a:rPr lang="en-US" smtClean="0"/>
              <a:t>‹#›</a:t>
            </a:fld>
            <a:endParaRPr lang="en-US"/>
          </a:p>
        </p:txBody>
      </p:sp>
    </p:spTree>
    <p:extLst>
      <p:ext uri="{BB962C8B-B14F-4D97-AF65-F5344CB8AC3E}">
        <p14:creationId xmlns:p14="http://schemas.microsoft.com/office/powerpoint/2010/main" val="1840171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C275E5-BACE-4535-93B5-FEFD29810A0E}" type="datetimeFigureOut">
              <a:rPr lang="en-US" smtClean="0"/>
              <a:t>3/18/2020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72D6-51BC-4233-9665-FC43ED5B0DFE}" type="slidenum">
              <a:rPr lang="en-US" smtClean="0"/>
              <a:t>‹#›</a:t>
            </a:fld>
            <a:endParaRPr lang="en-US"/>
          </a:p>
        </p:txBody>
      </p:sp>
    </p:spTree>
    <p:extLst>
      <p:ext uri="{BB962C8B-B14F-4D97-AF65-F5344CB8AC3E}">
        <p14:creationId xmlns:p14="http://schemas.microsoft.com/office/powerpoint/2010/main" val="2782880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0C275E5-BACE-4535-93B5-FEFD29810A0E}" type="datetimeFigureOut">
              <a:rPr lang="en-US" smtClean="0"/>
              <a:t>3/18/2020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5AC72D6-51BC-4233-9665-FC43ED5B0DFE}" type="slidenum">
              <a:rPr lang="en-US" smtClean="0"/>
              <a:t>‹#›</a:t>
            </a:fld>
            <a:endParaRPr lang="en-US"/>
          </a:p>
        </p:txBody>
      </p:sp>
    </p:spTree>
    <p:extLst>
      <p:ext uri="{BB962C8B-B14F-4D97-AF65-F5344CB8AC3E}">
        <p14:creationId xmlns:p14="http://schemas.microsoft.com/office/powerpoint/2010/main" val="849352147"/>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282AFC-850A-4077-9C56-C5628FCC48EC}"/>
              </a:ext>
            </a:extLst>
          </p:cNvPr>
          <p:cNvSpPr>
            <a:spLocks noGrp="1"/>
          </p:cNvSpPr>
          <p:nvPr>
            <p:ph type="ctr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Security Requirements </a:t>
            </a:r>
            <a:r>
              <a:rPr lang="en-US" dirty="0">
                <a:latin typeface="Times New Roman" panose="02020603050405020304" pitchFamily="18" charset="0"/>
                <a:cs typeface="Times New Roman" panose="02020603050405020304" pitchFamily="18" charset="0"/>
              </a:rPr>
              <a:t>for ePHI</a:t>
            </a:r>
          </a:p>
        </p:txBody>
      </p:sp>
      <p:sp>
        <p:nvSpPr>
          <p:cNvPr id="3" name="Subtitle 2">
            <a:extLst>
              <a:ext uri="{FF2B5EF4-FFF2-40B4-BE49-F238E27FC236}">
                <a16:creationId xmlns:a16="http://schemas.microsoft.com/office/drawing/2014/main" xmlns="" id="{166D776E-0470-4DFE-8E9A-873BDAC55DF3}"/>
              </a:ext>
            </a:extLst>
          </p:cNvPr>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252522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61BBE8-727A-43AF-B713-09414B2336A1}"/>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 </a:t>
            </a:r>
          </a:p>
        </p:txBody>
      </p:sp>
      <p:sp>
        <p:nvSpPr>
          <p:cNvPr id="3" name="Content Placeholder 2">
            <a:extLst>
              <a:ext uri="{FF2B5EF4-FFF2-40B4-BE49-F238E27FC236}">
                <a16:creationId xmlns:a16="http://schemas.microsoft.com/office/drawing/2014/main" xmlns="" id="{1F7CC0B6-C73A-4FA9-9C19-D0D529E88571}"/>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Recording of health information</a:t>
            </a:r>
          </a:p>
          <a:p>
            <a:r>
              <a:rPr lang="en-US" dirty="0">
                <a:latin typeface="Times New Roman" panose="02020603050405020304" pitchFamily="18" charset="0"/>
                <a:cs typeface="Times New Roman" panose="02020603050405020304" pitchFamily="18" charset="0"/>
              </a:rPr>
              <a:t>Compliance with HIPAA requirements</a:t>
            </a:r>
          </a:p>
          <a:p>
            <a:r>
              <a:rPr lang="en-US" dirty="0">
                <a:latin typeface="Times New Roman" panose="02020603050405020304" pitchFamily="18" charset="0"/>
                <a:cs typeface="Times New Roman" panose="02020603050405020304" pitchFamily="18" charset="0"/>
              </a:rPr>
              <a:t>Security for electronic protection health information</a:t>
            </a:r>
          </a:p>
          <a:p>
            <a:r>
              <a:rPr lang="en-US" dirty="0">
                <a:latin typeface="Times New Roman" panose="02020603050405020304" pitchFamily="18" charset="0"/>
                <a:cs typeface="Times New Roman" panose="02020603050405020304" pitchFamily="18" charset="0"/>
              </a:rPr>
              <a:t>Safeguarding the health information system</a:t>
            </a:r>
          </a:p>
          <a:p>
            <a:r>
              <a:rPr lang="en-US" dirty="0">
                <a:latin typeface="Times New Roman" panose="02020603050405020304" pitchFamily="18" charset="0"/>
                <a:cs typeface="Times New Roman" panose="02020603050405020304" pitchFamily="18" charset="0"/>
              </a:rPr>
              <a:t>King Saudi Arabia healthcare initiative to </a:t>
            </a:r>
            <a:r>
              <a:rPr lang="en-US" dirty="0" smtClean="0">
                <a:latin typeface="Times New Roman" panose="02020603050405020304" pitchFamily="18" charset="0"/>
                <a:cs typeface="Times New Roman" panose="02020603050405020304" pitchFamily="18" charset="0"/>
              </a:rPr>
              <a:t>follow HIPAA </a:t>
            </a:r>
            <a:r>
              <a:rPr lang="en-US" dirty="0">
                <a:latin typeface="Times New Roman" panose="02020603050405020304" pitchFamily="18" charset="0"/>
                <a:cs typeface="Times New Roman" panose="02020603050405020304" pitchFamily="18" charset="0"/>
              </a:rPr>
              <a:t>requirements</a:t>
            </a:r>
          </a:p>
          <a:p>
            <a:endParaRPr lang="en-US" dirty="0"/>
          </a:p>
        </p:txBody>
      </p:sp>
    </p:spTree>
    <p:extLst>
      <p:ext uri="{BB962C8B-B14F-4D97-AF65-F5344CB8AC3E}">
        <p14:creationId xmlns:p14="http://schemas.microsoft.com/office/powerpoint/2010/main" val="2941386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80DF92-4AC0-49B5-8518-0CB21CE21319}"/>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Privacy, </a:t>
            </a:r>
            <a:r>
              <a:rPr lang="en-US" dirty="0" smtClean="0">
                <a:latin typeface="Times New Roman" panose="02020603050405020304" pitchFamily="18" charset="0"/>
                <a:cs typeface="Times New Roman" panose="02020603050405020304" pitchFamily="18" charset="0"/>
              </a:rPr>
              <a:t>Confidentiality </a:t>
            </a:r>
            <a:r>
              <a:rPr lang="en-US" dirty="0">
                <a:latin typeface="Times New Roman" panose="02020603050405020304" pitchFamily="18" charset="0"/>
                <a:cs typeface="Times New Roman" panose="02020603050405020304" pitchFamily="18" charset="0"/>
              </a:rPr>
              <a:t>and </a:t>
            </a:r>
            <a:r>
              <a:rPr lang="en-US" dirty="0" smtClean="0">
                <a:latin typeface="Times New Roman" panose="02020603050405020304" pitchFamily="18" charset="0"/>
                <a:cs typeface="Times New Roman" panose="02020603050405020304" pitchFamily="18" charset="0"/>
              </a:rPr>
              <a:t>Security</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CE6D901B-AC05-4E26-8460-1432266E21D3}"/>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Patient to decide on sharing of personal information</a:t>
            </a:r>
          </a:p>
          <a:p>
            <a:r>
              <a:rPr lang="en-US" dirty="0">
                <a:latin typeface="Times New Roman" panose="02020603050405020304" pitchFamily="18" charset="0"/>
                <a:cs typeface="Times New Roman" panose="02020603050405020304" pitchFamily="18" charset="0"/>
              </a:rPr>
              <a:t>Healthcare providers to keep patient’s information secret</a:t>
            </a:r>
          </a:p>
          <a:p>
            <a:r>
              <a:rPr lang="en-US" dirty="0">
                <a:latin typeface="Times New Roman" panose="02020603050405020304" pitchFamily="18" charset="0"/>
                <a:cs typeface="Times New Roman" panose="02020603050405020304" pitchFamily="18" charset="0"/>
              </a:rPr>
              <a:t>Maintaining professional ethics</a:t>
            </a:r>
          </a:p>
          <a:p>
            <a:r>
              <a:rPr lang="en-US" dirty="0">
                <a:latin typeface="Times New Roman" panose="02020603050405020304" pitchFamily="18" charset="0"/>
                <a:cs typeface="Times New Roman" panose="02020603050405020304" pitchFamily="18" charset="0"/>
              </a:rPr>
              <a:t>Protection of patient information</a:t>
            </a:r>
          </a:p>
          <a:p>
            <a:r>
              <a:rPr lang="en-US" dirty="0">
                <a:latin typeface="Times New Roman" panose="02020603050405020304" pitchFamily="18" charset="0"/>
                <a:cs typeface="Times New Roman" panose="02020603050405020304" pitchFamily="18" charset="0"/>
              </a:rPr>
              <a:t>Electronic health record system to use relevant authentication methods (</a:t>
            </a:r>
            <a:r>
              <a:rPr lang="en-US" dirty="0" err="1">
                <a:latin typeface="Times New Roman" panose="02020603050405020304" pitchFamily="18" charset="0"/>
                <a:cs typeface="Times New Roman" panose="02020603050405020304" pitchFamily="18" charset="0"/>
              </a:rPr>
              <a:t>Ozair</a:t>
            </a:r>
            <a:r>
              <a:rPr lang="en-US" dirty="0">
                <a:latin typeface="Times New Roman" panose="02020603050405020304" pitchFamily="18" charset="0"/>
                <a:cs typeface="Times New Roman" panose="02020603050405020304" pitchFamily="18" charset="0"/>
              </a:rPr>
              <a:t> et al., 2015)</a:t>
            </a:r>
          </a:p>
          <a:p>
            <a:endParaRPr lang="en-US" dirty="0"/>
          </a:p>
        </p:txBody>
      </p:sp>
    </p:spTree>
    <p:extLst>
      <p:ext uri="{BB962C8B-B14F-4D97-AF65-F5344CB8AC3E}">
        <p14:creationId xmlns:p14="http://schemas.microsoft.com/office/powerpoint/2010/main" val="1869105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782059-C6CB-47DA-8DA5-80E4A986EC10}"/>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HIPAA </a:t>
            </a:r>
            <a:r>
              <a:rPr lang="en-US" dirty="0" smtClean="0">
                <a:latin typeface="Times New Roman" panose="02020603050405020304" pitchFamily="18" charset="0"/>
                <a:cs typeface="Times New Roman" panose="02020603050405020304" pitchFamily="18" charset="0"/>
              </a:rPr>
              <a:t>Security </a:t>
            </a:r>
            <a:r>
              <a:rPr lang="en-US" dirty="0">
                <a:latin typeface="Times New Roman" panose="02020603050405020304" pitchFamily="18" charset="0"/>
                <a:cs typeface="Times New Roman" panose="02020603050405020304" pitchFamily="18" charset="0"/>
              </a:rPr>
              <a:t>M</a:t>
            </a:r>
            <a:r>
              <a:rPr lang="en-US" dirty="0" smtClean="0">
                <a:latin typeface="Times New Roman" panose="02020603050405020304" pitchFamily="18" charset="0"/>
                <a:cs typeface="Times New Roman" panose="02020603050405020304" pitchFamily="18" charset="0"/>
              </a:rPr>
              <a:t>odel</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287DF5A7-94A6-4BF0-A2B2-E550FA1A666E}"/>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HIPAA privacy </a:t>
            </a:r>
            <a:r>
              <a:rPr lang="en-US" dirty="0" smtClean="0">
                <a:latin typeface="Times New Roman" panose="02020603050405020304" pitchFamily="18" charset="0"/>
                <a:cs typeface="Times New Roman" panose="02020603050405020304" pitchFamily="18" charset="0"/>
              </a:rPr>
              <a:t>as well as </a:t>
            </a:r>
            <a:r>
              <a:rPr lang="en-US" dirty="0">
                <a:latin typeface="Times New Roman" panose="02020603050405020304" pitchFamily="18" charset="0"/>
                <a:cs typeface="Times New Roman" panose="02020603050405020304" pitchFamily="18" charset="0"/>
              </a:rPr>
              <a:t>security audit for </a:t>
            </a:r>
            <a:r>
              <a:rPr lang="en-US" dirty="0" smtClean="0">
                <a:latin typeface="Times New Roman" panose="02020603050405020304" pitchFamily="18" charset="0"/>
                <a:cs typeface="Times New Roman" panose="02020603050405020304" pitchFamily="18" charset="0"/>
              </a:rPr>
              <a:t>every small </a:t>
            </a:r>
            <a:r>
              <a:rPr lang="en-US" dirty="0">
                <a:latin typeface="Times New Roman" panose="02020603050405020304" pitchFamily="18" charset="0"/>
                <a:cs typeface="Times New Roman" panose="02020603050405020304" pitchFamily="18" charset="0"/>
              </a:rPr>
              <a:t>practices (</a:t>
            </a:r>
            <a:r>
              <a:rPr lang="en-US" dirty="0" err="1">
                <a:latin typeface="Times New Roman" panose="02020603050405020304" pitchFamily="18" charset="0"/>
                <a:cs typeface="Times New Roman" panose="02020603050405020304" pitchFamily="18" charset="0"/>
              </a:rPr>
              <a:t>Alsaadi</a:t>
            </a:r>
            <a:r>
              <a:rPr lang="en-US" dirty="0">
                <a:latin typeface="Times New Roman" panose="02020603050405020304" pitchFamily="18" charset="0"/>
                <a:cs typeface="Times New Roman" panose="02020603050405020304" pitchFamily="18" charset="0"/>
              </a:rPr>
              <a:t> et al., 2020)</a:t>
            </a:r>
          </a:p>
          <a:p>
            <a:r>
              <a:rPr lang="en-US" dirty="0">
                <a:latin typeface="Times New Roman" panose="02020603050405020304" pitchFamily="18" charset="0"/>
                <a:cs typeface="Times New Roman" panose="02020603050405020304" pitchFamily="18" charset="0"/>
              </a:rPr>
              <a:t>HIPAA privacy </a:t>
            </a:r>
            <a:r>
              <a:rPr lang="en-US" dirty="0" smtClean="0">
                <a:latin typeface="Times New Roman" panose="02020603050405020304" pitchFamily="18" charset="0"/>
                <a:cs typeface="Times New Roman" panose="02020603050405020304" pitchFamily="18" charset="0"/>
              </a:rPr>
              <a:t>as well as security </a:t>
            </a:r>
            <a:r>
              <a:rPr lang="en-US" dirty="0">
                <a:latin typeface="Times New Roman" panose="02020603050405020304" pitchFamily="18" charset="0"/>
                <a:cs typeface="Times New Roman" panose="02020603050405020304" pitchFamily="18" charset="0"/>
              </a:rPr>
              <a:t>audit </a:t>
            </a:r>
            <a:r>
              <a:rPr lang="en-US" dirty="0" smtClean="0">
                <a:latin typeface="Times New Roman" panose="02020603050405020304" pitchFamily="18" charset="0"/>
                <a:cs typeface="Times New Roman" panose="02020603050405020304" pitchFamily="18" charset="0"/>
              </a:rPr>
              <a:t>to all </a:t>
            </a:r>
            <a:r>
              <a:rPr lang="en-US" dirty="0">
                <a:latin typeface="Times New Roman" panose="02020603050405020304" pitchFamily="18" charset="0"/>
                <a:cs typeface="Times New Roman" panose="02020603050405020304" pitchFamily="18" charset="0"/>
              </a:rPr>
              <a:t>provider practices</a:t>
            </a:r>
          </a:p>
          <a:p>
            <a:endParaRPr lang="en-US" dirty="0"/>
          </a:p>
        </p:txBody>
      </p:sp>
    </p:spTree>
    <p:extLst>
      <p:ext uri="{BB962C8B-B14F-4D97-AF65-F5344CB8AC3E}">
        <p14:creationId xmlns:p14="http://schemas.microsoft.com/office/powerpoint/2010/main" val="500627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8C8459-0E4D-4938-AF97-261FA1BE1368}"/>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Administrative </a:t>
            </a:r>
            <a:r>
              <a:rPr lang="en-US" dirty="0" smtClean="0">
                <a:latin typeface="Times New Roman" panose="02020603050405020304" pitchFamily="18" charset="0"/>
                <a:cs typeface="Times New Roman" panose="02020603050405020304" pitchFamily="18" charset="0"/>
              </a:rPr>
              <a:t>Safeguards </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652AAEC6-8722-4AD0-BDB8-668800375A8A}"/>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Assigned security responsibility</a:t>
            </a:r>
          </a:p>
          <a:p>
            <a:r>
              <a:rPr lang="en-US" dirty="0">
                <a:latin typeface="Times New Roman" panose="02020603050405020304" pitchFamily="18" charset="0"/>
                <a:cs typeface="Times New Roman" panose="02020603050405020304" pitchFamily="18" charset="0"/>
              </a:rPr>
              <a:t>Information access management (Kiel et al., 2016)</a:t>
            </a:r>
          </a:p>
          <a:p>
            <a:r>
              <a:rPr lang="en-US" dirty="0">
                <a:latin typeface="Times New Roman" panose="02020603050405020304" pitchFamily="18" charset="0"/>
                <a:cs typeface="Times New Roman" panose="02020603050405020304" pitchFamily="18" charset="0"/>
              </a:rPr>
              <a:t>Security management process</a:t>
            </a:r>
          </a:p>
          <a:p>
            <a:r>
              <a:rPr lang="en-US" dirty="0">
                <a:latin typeface="Times New Roman" panose="02020603050405020304" pitchFamily="18" charset="0"/>
                <a:cs typeface="Times New Roman" panose="02020603050405020304" pitchFamily="18" charset="0"/>
              </a:rPr>
              <a:t>Workforce security</a:t>
            </a:r>
          </a:p>
          <a:p>
            <a:r>
              <a:rPr lang="en-US" dirty="0">
                <a:latin typeface="Times New Roman" panose="02020603050405020304" pitchFamily="18" charset="0"/>
                <a:cs typeface="Times New Roman" panose="02020603050405020304" pitchFamily="18" charset="0"/>
              </a:rPr>
              <a:t>Contingency plan</a:t>
            </a:r>
          </a:p>
          <a:p>
            <a:endParaRPr lang="en-US" dirty="0"/>
          </a:p>
        </p:txBody>
      </p:sp>
    </p:spTree>
    <p:extLst>
      <p:ext uri="{BB962C8B-B14F-4D97-AF65-F5344CB8AC3E}">
        <p14:creationId xmlns:p14="http://schemas.microsoft.com/office/powerpoint/2010/main" val="563176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9EE0DF-6AC6-48EA-BB08-90A36229B067}"/>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Physical </a:t>
            </a:r>
            <a:r>
              <a:rPr lang="en-US" dirty="0" smtClean="0">
                <a:latin typeface="Times New Roman" panose="02020603050405020304" pitchFamily="18" charset="0"/>
                <a:cs typeface="Times New Roman" panose="02020603050405020304" pitchFamily="18" charset="0"/>
              </a:rPr>
              <a:t>Safeguards</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E75F76A7-5BBC-4440-8041-25A2027A8964}"/>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Facility access control (Kiel et al., 2016)</a:t>
            </a:r>
          </a:p>
          <a:p>
            <a:r>
              <a:rPr lang="en-US" dirty="0">
                <a:latin typeface="Times New Roman" panose="02020603050405020304" pitchFamily="18" charset="0"/>
                <a:cs typeface="Times New Roman" panose="02020603050405020304" pitchFamily="18" charset="0"/>
              </a:rPr>
              <a:t>Workplace use </a:t>
            </a:r>
          </a:p>
          <a:p>
            <a:r>
              <a:rPr lang="en-US" dirty="0">
                <a:latin typeface="Times New Roman" panose="02020603050405020304" pitchFamily="18" charset="0"/>
                <a:cs typeface="Times New Roman" panose="02020603050405020304" pitchFamily="18" charset="0"/>
              </a:rPr>
              <a:t>Workplace security</a:t>
            </a:r>
          </a:p>
          <a:p>
            <a:r>
              <a:rPr lang="en-US" dirty="0">
                <a:latin typeface="Times New Roman" panose="02020603050405020304" pitchFamily="18" charset="0"/>
                <a:cs typeface="Times New Roman" panose="02020603050405020304" pitchFamily="18" charset="0"/>
              </a:rPr>
              <a:t>Device </a:t>
            </a:r>
            <a:r>
              <a:rPr lang="en-US" dirty="0" smtClean="0">
                <a:latin typeface="Times New Roman" panose="02020603050405020304" pitchFamily="18" charset="0"/>
                <a:cs typeface="Times New Roman" panose="02020603050405020304" pitchFamily="18" charset="0"/>
              </a:rPr>
              <a:t>as well as </a:t>
            </a:r>
            <a:r>
              <a:rPr lang="en-US" dirty="0">
                <a:latin typeface="Times New Roman" panose="02020603050405020304" pitchFamily="18" charset="0"/>
                <a:cs typeface="Times New Roman" panose="02020603050405020304" pitchFamily="18" charset="0"/>
              </a:rPr>
              <a:t>media control</a:t>
            </a:r>
          </a:p>
          <a:p>
            <a:endParaRPr lang="en-US" dirty="0"/>
          </a:p>
        </p:txBody>
      </p:sp>
    </p:spTree>
    <p:extLst>
      <p:ext uri="{BB962C8B-B14F-4D97-AF65-F5344CB8AC3E}">
        <p14:creationId xmlns:p14="http://schemas.microsoft.com/office/powerpoint/2010/main" val="677194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173193-4A2F-429C-9C05-A51D16997465}"/>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Technical </a:t>
            </a:r>
            <a:r>
              <a:rPr lang="en-US" dirty="0" smtClean="0">
                <a:latin typeface="Times New Roman" panose="02020603050405020304" pitchFamily="18" charset="0"/>
                <a:cs typeface="Times New Roman" panose="02020603050405020304" pitchFamily="18" charset="0"/>
              </a:rPr>
              <a:t>Safeguards</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E3ED591D-5EEC-43D0-A553-43CBA4B34265}"/>
              </a:ext>
            </a:extLst>
          </p:cNvPr>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Overall access </a:t>
            </a:r>
            <a:r>
              <a:rPr lang="en-US" dirty="0">
                <a:latin typeface="Times New Roman" panose="02020603050405020304" pitchFamily="18" charset="0"/>
                <a:cs typeface="Times New Roman" panose="02020603050405020304" pitchFamily="18" charset="0"/>
              </a:rPr>
              <a:t>control</a:t>
            </a:r>
          </a:p>
          <a:p>
            <a:r>
              <a:rPr lang="en-US" dirty="0" smtClean="0">
                <a:latin typeface="Times New Roman" panose="02020603050405020304" pitchFamily="18" charset="0"/>
                <a:cs typeface="Times New Roman" panose="02020603050405020304" pitchFamily="18" charset="0"/>
              </a:rPr>
              <a:t>Thorough audit </a:t>
            </a:r>
            <a:r>
              <a:rPr lang="en-US" dirty="0">
                <a:latin typeface="Times New Roman" panose="02020603050405020304" pitchFamily="18" charset="0"/>
                <a:cs typeface="Times New Roman" panose="02020603050405020304" pitchFamily="18" charset="0"/>
              </a:rPr>
              <a:t>control (</a:t>
            </a:r>
            <a:r>
              <a:rPr lang="en-US" dirty="0" err="1">
                <a:latin typeface="Times New Roman" panose="02020603050405020304" pitchFamily="18" charset="0"/>
                <a:cs typeface="Times New Roman" panose="02020603050405020304" pitchFamily="18" charset="0"/>
              </a:rPr>
              <a:t>Maleh</a:t>
            </a:r>
            <a:r>
              <a:rPr lang="en-US" dirty="0">
                <a:latin typeface="Times New Roman" panose="02020603050405020304" pitchFamily="18" charset="0"/>
                <a:cs typeface="Times New Roman" panose="02020603050405020304" pitchFamily="18" charset="0"/>
              </a:rPr>
              <a:t>, 2018)</a:t>
            </a:r>
          </a:p>
          <a:p>
            <a:r>
              <a:rPr lang="en-US" dirty="0" smtClean="0">
                <a:latin typeface="Times New Roman" panose="02020603050405020304" pitchFamily="18" charset="0"/>
                <a:cs typeface="Times New Roman" panose="02020603050405020304" pitchFamily="18" charset="0"/>
              </a:rPr>
              <a:t>General integrity</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Full authentication </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Adequate transmission </a:t>
            </a:r>
            <a:r>
              <a:rPr lang="en-US" dirty="0">
                <a:latin typeface="Times New Roman" panose="02020603050405020304" pitchFamily="18" charset="0"/>
                <a:cs typeface="Times New Roman" panose="02020603050405020304" pitchFamily="18" charset="0"/>
              </a:rPr>
              <a:t>security</a:t>
            </a:r>
          </a:p>
          <a:p>
            <a:endParaRPr lang="en-US" dirty="0"/>
          </a:p>
        </p:txBody>
      </p:sp>
    </p:spTree>
    <p:extLst>
      <p:ext uri="{BB962C8B-B14F-4D97-AF65-F5344CB8AC3E}">
        <p14:creationId xmlns:p14="http://schemas.microsoft.com/office/powerpoint/2010/main" val="3273851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0FD3AF-03E3-4DF7-8620-000D502C3DE8}"/>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Healthcare </a:t>
            </a:r>
            <a:r>
              <a:rPr lang="en-US" dirty="0" smtClean="0">
                <a:latin typeface="Times New Roman" panose="02020603050405020304" pitchFamily="18" charset="0"/>
                <a:cs typeface="Times New Roman" panose="02020603050405020304" pitchFamily="18" charset="0"/>
              </a:rPr>
              <a:t>Organization Security Program</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DFC39F9D-9137-4ED8-8B1C-C21324D1D2B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Documentation</a:t>
            </a:r>
          </a:p>
          <a:p>
            <a:r>
              <a:rPr lang="en-US" dirty="0">
                <a:latin typeface="Times New Roman" panose="02020603050405020304" pitchFamily="18" charset="0"/>
                <a:cs typeface="Times New Roman" panose="02020603050405020304" pitchFamily="18" charset="0"/>
              </a:rPr>
              <a:t>Policies and procedure</a:t>
            </a:r>
          </a:p>
          <a:p>
            <a:r>
              <a:rPr lang="en-US" dirty="0">
                <a:latin typeface="Times New Roman" panose="02020603050405020304" pitchFamily="18" charset="0"/>
                <a:cs typeface="Times New Roman" panose="02020603050405020304" pitchFamily="18" charset="0"/>
              </a:rPr>
              <a:t>The requirement for a group health plan (York, 2015)</a:t>
            </a:r>
          </a:p>
          <a:p>
            <a:endParaRPr lang="en-US" dirty="0"/>
          </a:p>
        </p:txBody>
      </p:sp>
    </p:spTree>
    <p:extLst>
      <p:ext uri="{BB962C8B-B14F-4D97-AF65-F5344CB8AC3E}">
        <p14:creationId xmlns:p14="http://schemas.microsoft.com/office/powerpoint/2010/main" val="1602132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880B9B-85E7-4699-AC80-C9C57E9482D3}"/>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Conclusion</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A204A055-02DE-442C-A243-0DA8493A16C0}"/>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Patient information should be highly secured, private and confidential</a:t>
            </a:r>
          </a:p>
          <a:p>
            <a:r>
              <a:rPr lang="en-US" dirty="0">
                <a:latin typeface="Times New Roman" panose="02020603050405020304" pitchFamily="18" charset="0"/>
                <a:cs typeface="Times New Roman" panose="02020603050405020304" pitchFamily="18" charset="0"/>
              </a:rPr>
              <a:t> HIPAA model ensures health providers to prepare for HIPAA requirements</a:t>
            </a:r>
          </a:p>
          <a:p>
            <a:r>
              <a:rPr lang="en-US" dirty="0">
                <a:latin typeface="Times New Roman" panose="02020603050405020304" pitchFamily="18" charset="0"/>
                <a:cs typeface="Times New Roman" panose="02020603050405020304" pitchFamily="18" charset="0"/>
              </a:rPr>
              <a:t>Administrative safeguards focus on executive actions of maintaining security to EPHI. </a:t>
            </a:r>
          </a:p>
          <a:p>
            <a:r>
              <a:rPr lang="en-US" dirty="0">
                <a:latin typeface="Times New Roman" panose="02020603050405020304" pitchFamily="18" charset="0"/>
                <a:cs typeface="Times New Roman" panose="02020603050405020304" pitchFamily="18" charset="0"/>
              </a:rPr>
              <a:t>Physical safeguards are policies to protect the building and equipment’s from unauthorized access</a:t>
            </a:r>
          </a:p>
          <a:p>
            <a:r>
              <a:rPr lang="en-US" dirty="0">
                <a:latin typeface="Times New Roman" panose="02020603050405020304" pitchFamily="18" charset="0"/>
                <a:cs typeface="Times New Roman" panose="02020603050405020304" pitchFamily="18" charset="0"/>
              </a:rPr>
              <a:t>Technical safeguards are policies to control the use and access of EPHI</a:t>
            </a:r>
          </a:p>
          <a:p>
            <a:endParaRPr lang="en-US" dirty="0"/>
          </a:p>
        </p:txBody>
      </p:sp>
    </p:spTree>
    <p:extLst>
      <p:ext uri="{BB962C8B-B14F-4D97-AF65-F5344CB8AC3E}">
        <p14:creationId xmlns:p14="http://schemas.microsoft.com/office/powerpoint/2010/main" val="334881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C8F376-3091-483E-90DC-CD7DBDFADF58}"/>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12457679-E97F-4A9D-8FF4-DEEDAB96F556}"/>
              </a:ext>
            </a:extLst>
          </p:cNvPr>
          <p:cNvSpPr>
            <a:spLocks noGrp="1"/>
          </p:cNvSpPr>
          <p:nvPr>
            <p:ph idx="1"/>
          </p:nvPr>
        </p:nvSpPr>
        <p:spPr>
          <a:xfrm>
            <a:off x="838200" y="1983345"/>
            <a:ext cx="10515600" cy="4193617"/>
          </a:xfrm>
        </p:spPr>
        <p:txBody>
          <a:bodyPr>
            <a:normAutofit/>
          </a:bodyPr>
          <a:lstStyle/>
          <a:p>
            <a:pPr marL="0" indent="0">
              <a:buNone/>
            </a:pPr>
            <a:r>
              <a:rPr lang="en-US" dirty="0" err="1">
                <a:latin typeface="Times New Roman" panose="02020603050405020304" pitchFamily="18" charset="0"/>
                <a:cs typeface="Times New Roman" panose="02020603050405020304" pitchFamily="18" charset="0"/>
              </a:rPr>
              <a:t>Alsaadi</a:t>
            </a:r>
            <a:r>
              <a:rPr lang="en-US" dirty="0">
                <a:latin typeface="Times New Roman" panose="02020603050405020304" pitchFamily="18" charset="0"/>
                <a:cs typeface="Times New Roman" panose="02020603050405020304" pitchFamily="18" charset="0"/>
              </a:rPr>
              <a:t>, M., </a:t>
            </a:r>
            <a:r>
              <a:rPr lang="en-US" dirty="0" err="1">
                <a:latin typeface="Times New Roman" panose="02020603050405020304" pitchFamily="18" charset="0"/>
                <a:cs typeface="Times New Roman" panose="02020603050405020304" pitchFamily="18" charset="0"/>
              </a:rPr>
              <a:t>Qasaimeh</a:t>
            </a:r>
            <a:r>
              <a:rPr lang="en-US" dirty="0">
                <a:latin typeface="Times New Roman" panose="02020603050405020304" pitchFamily="18" charset="0"/>
                <a:cs typeface="Times New Roman" panose="02020603050405020304" pitchFamily="18" charset="0"/>
              </a:rPr>
              <a:t>, M., </a:t>
            </a:r>
            <a:r>
              <a:rPr lang="en-US" dirty="0" err="1">
                <a:latin typeface="Times New Roman" panose="02020603050405020304" pitchFamily="18" charset="0"/>
                <a:cs typeface="Times New Roman" panose="02020603050405020304" pitchFamily="18" charset="0"/>
              </a:rPr>
              <a:t>Tedmori</a:t>
            </a:r>
            <a:r>
              <a:rPr lang="en-US" dirty="0">
                <a:latin typeface="Times New Roman" panose="02020603050405020304" pitchFamily="18" charset="0"/>
                <a:cs typeface="Times New Roman" panose="02020603050405020304" pitchFamily="18" charset="0"/>
              </a:rPr>
              <a:t>, S., &amp; </a:t>
            </a:r>
            <a:r>
              <a:rPr lang="en-US" dirty="0" err="1">
                <a:latin typeface="Times New Roman" panose="02020603050405020304" pitchFamily="18" charset="0"/>
                <a:cs typeface="Times New Roman" panose="02020603050405020304" pitchFamily="18" charset="0"/>
              </a:rPr>
              <a:t>Almakadmeh</a:t>
            </a:r>
            <a:r>
              <a:rPr lang="en-US" dirty="0">
                <a:latin typeface="Times New Roman" panose="02020603050405020304" pitchFamily="18" charset="0"/>
                <a:cs typeface="Times New Roman" panose="02020603050405020304" pitchFamily="18" charset="0"/>
              </a:rPr>
              <a:t>, K. (2020). HIPAA security and privacy rules auditing </a:t>
            </a:r>
            <a:r>
              <a:rPr lang="en-US" dirty="0" smtClean="0">
                <a:latin typeface="Times New Roman" panose="02020603050405020304" pitchFamily="18" charset="0"/>
                <a:cs typeface="Times New Roman" panose="02020603050405020304" pitchFamily="18" charset="0"/>
              </a:rPr>
              <a:t>	in </a:t>
            </a:r>
            <a:r>
              <a:rPr lang="en-US" dirty="0">
                <a:latin typeface="Times New Roman" panose="02020603050405020304" pitchFamily="18" charset="0"/>
                <a:cs typeface="Times New Roman" panose="02020603050405020304" pitchFamily="18" charset="0"/>
              </a:rPr>
              <a:t>extreme programming environments. In </a:t>
            </a:r>
            <a:r>
              <a:rPr lang="en-US" i="1" dirty="0">
                <a:latin typeface="Times New Roman" panose="02020603050405020304" pitchFamily="18" charset="0"/>
                <a:cs typeface="Times New Roman" panose="02020603050405020304" pitchFamily="18" charset="0"/>
              </a:rPr>
              <a:t>Data Analytics in Medicine: Concepts, Methodologies, Tools, </a:t>
            </a:r>
            <a:r>
              <a:rPr lang="en-US" i="1" dirty="0" smtClean="0">
                <a:latin typeface="Times New Roman" panose="02020603050405020304" pitchFamily="18" charset="0"/>
                <a:cs typeface="Times New Roman" panose="02020603050405020304" pitchFamily="18" charset="0"/>
              </a:rPr>
              <a:t>	and </a:t>
            </a:r>
            <a:r>
              <a:rPr lang="en-US" i="1" dirty="0">
                <a:latin typeface="Times New Roman" panose="02020603050405020304" pitchFamily="18" charset="0"/>
                <a:cs typeface="Times New Roman" panose="02020603050405020304" pitchFamily="18" charset="0"/>
              </a:rPr>
              <a:t>Applications</a:t>
            </a:r>
            <a:r>
              <a:rPr lang="en-US" dirty="0">
                <a:latin typeface="Times New Roman" panose="02020603050405020304" pitchFamily="18" charset="0"/>
                <a:cs typeface="Times New Roman" panose="02020603050405020304" pitchFamily="18" charset="0"/>
              </a:rPr>
              <a:t> (pp. 1341-1363). IGI Global.</a:t>
            </a:r>
          </a:p>
          <a:p>
            <a:pPr marL="0" indent="0">
              <a:buNone/>
            </a:pPr>
            <a:r>
              <a:rPr lang="en-US" dirty="0">
                <a:latin typeface="Times New Roman" panose="02020603050405020304" pitchFamily="18" charset="0"/>
                <a:cs typeface="Times New Roman" panose="02020603050405020304" pitchFamily="18" charset="0"/>
              </a:rPr>
              <a:t>Kiel, J. M., </a:t>
            </a:r>
            <a:r>
              <a:rPr lang="en-US" dirty="0" err="1">
                <a:latin typeface="Times New Roman" panose="02020603050405020304" pitchFamily="18" charset="0"/>
                <a:cs typeface="Times New Roman" panose="02020603050405020304" pitchFamily="18" charset="0"/>
              </a:rPr>
              <a:t>Ciamacco</a:t>
            </a:r>
            <a:r>
              <a:rPr lang="en-US" dirty="0">
                <a:latin typeface="Times New Roman" panose="02020603050405020304" pitchFamily="18" charset="0"/>
                <a:cs typeface="Times New Roman" panose="02020603050405020304" pitchFamily="18" charset="0"/>
              </a:rPr>
              <a:t>, F. A., &amp; Steines, B. T. (2016). Privacy and data security: HIPAA and HITECH. </a:t>
            </a:r>
            <a:r>
              <a:rPr lang="en-US" dirty="0" smtClean="0">
                <a:latin typeface="Times New Roman" panose="02020603050405020304" pitchFamily="18" charset="0"/>
                <a:cs typeface="Times New Roman" panose="02020603050405020304" pitchFamily="18" charset="0"/>
              </a:rPr>
              <a:t>	In</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Healthcare information management systems</a:t>
            </a:r>
            <a:r>
              <a:rPr lang="en-US" dirty="0">
                <a:latin typeface="Times New Roman" panose="02020603050405020304" pitchFamily="18" charset="0"/>
                <a:cs typeface="Times New Roman" panose="02020603050405020304" pitchFamily="18" charset="0"/>
              </a:rPr>
              <a:t> (pp. 437-449). Springer, Cham.</a:t>
            </a:r>
          </a:p>
          <a:p>
            <a:pPr marL="0" indent="0">
              <a:buNone/>
            </a:pPr>
            <a:r>
              <a:rPr lang="en-US" dirty="0" err="1">
                <a:latin typeface="Times New Roman" panose="02020603050405020304" pitchFamily="18" charset="0"/>
                <a:cs typeface="Times New Roman" panose="02020603050405020304" pitchFamily="18" charset="0"/>
              </a:rPr>
              <a:t>Maleh</a:t>
            </a:r>
            <a:r>
              <a:rPr lang="en-US" dirty="0">
                <a:latin typeface="Times New Roman" panose="02020603050405020304" pitchFamily="18" charset="0"/>
                <a:cs typeface="Times New Roman" panose="02020603050405020304" pitchFamily="18" charset="0"/>
              </a:rPr>
              <a:t>, Y. (Ed.). (2018). </a:t>
            </a:r>
            <a:r>
              <a:rPr lang="en-US" i="1" dirty="0">
                <a:latin typeface="Times New Roman" panose="02020603050405020304" pitchFamily="18" charset="0"/>
                <a:cs typeface="Times New Roman" panose="02020603050405020304" pitchFamily="18" charset="0"/>
              </a:rPr>
              <a:t>Security and Privacy Management, Techniques, and Protocols</a:t>
            </a:r>
            <a:r>
              <a:rPr lang="en-US" dirty="0">
                <a:latin typeface="Times New Roman" panose="02020603050405020304" pitchFamily="18" charset="0"/>
                <a:cs typeface="Times New Roman" panose="02020603050405020304" pitchFamily="18" charset="0"/>
              </a:rPr>
              <a:t>. IGI Global.</a:t>
            </a:r>
          </a:p>
          <a:p>
            <a:pPr marL="0" indent="0">
              <a:buNone/>
            </a:pPr>
            <a:r>
              <a:rPr lang="en-US" dirty="0" err="1">
                <a:latin typeface="Times New Roman" panose="02020603050405020304" pitchFamily="18" charset="0"/>
                <a:cs typeface="Times New Roman" panose="02020603050405020304" pitchFamily="18" charset="0"/>
              </a:rPr>
              <a:t>Ozair</a:t>
            </a:r>
            <a:r>
              <a:rPr lang="en-US" dirty="0">
                <a:latin typeface="Times New Roman" panose="02020603050405020304" pitchFamily="18" charset="0"/>
                <a:cs typeface="Times New Roman" panose="02020603050405020304" pitchFamily="18" charset="0"/>
              </a:rPr>
              <a:t>, F. F., Jamshed, N., Sharma, A., &amp; Aggarwal, P. (2015). Ethical issues in electronic health records: A </a:t>
            </a:r>
            <a:r>
              <a:rPr lang="en-US" dirty="0" smtClean="0">
                <a:latin typeface="Times New Roman" panose="02020603050405020304" pitchFamily="18" charset="0"/>
                <a:cs typeface="Times New Roman" panose="02020603050405020304" pitchFamily="18" charset="0"/>
              </a:rPr>
              <a:t>	general </a:t>
            </a:r>
            <a:r>
              <a:rPr lang="en-US" dirty="0">
                <a:latin typeface="Times New Roman" panose="02020603050405020304" pitchFamily="18" charset="0"/>
                <a:cs typeface="Times New Roman" panose="02020603050405020304" pitchFamily="18" charset="0"/>
              </a:rPr>
              <a:t>overview. </a:t>
            </a:r>
            <a:r>
              <a:rPr lang="en-US" i="1" dirty="0">
                <a:latin typeface="Times New Roman" panose="02020603050405020304" pitchFamily="18" charset="0"/>
                <a:cs typeface="Times New Roman" panose="02020603050405020304" pitchFamily="18" charset="0"/>
              </a:rPr>
              <a:t>Perspectives in clinical research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6</a:t>
            </a:r>
            <a:r>
              <a:rPr lang="en-US" dirty="0">
                <a:latin typeface="Times New Roman" panose="02020603050405020304" pitchFamily="18" charset="0"/>
                <a:cs typeface="Times New Roman" panose="02020603050405020304" pitchFamily="18" charset="0"/>
              </a:rPr>
              <a:t>(2), 73.</a:t>
            </a:r>
          </a:p>
          <a:p>
            <a:pPr marL="0" indent="0">
              <a:buNone/>
            </a:pPr>
            <a:r>
              <a:rPr lang="en-US" dirty="0">
                <a:latin typeface="Times New Roman" panose="02020603050405020304" pitchFamily="18" charset="0"/>
                <a:cs typeface="Times New Roman" panose="02020603050405020304" pitchFamily="18" charset="0"/>
              </a:rPr>
              <a:t>York, T. W., &amp; </a:t>
            </a:r>
            <a:r>
              <a:rPr lang="en-US" dirty="0" err="1">
                <a:latin typeface="Times New Roman" panose="02020603050405020304" pitchFamily="18" charset="0"/>
                <a:cs typeface="Times New Roman" panose="02020603050405020304" pitchFamily="18" charset="0"/>
              </a:rPr>
              <a:t>MacAlister</a:t>
            </a:r>
            <a:r>
              <a:rPr lang="en-US" dirty="0">
                <a:latin typeface="Times New Roman" panose="02020603050405020304" pitchFamily="18" charset="0"/>
                <a:cs typeface="Times New Roman" panose="02020603050405020304" pitchFamily="18" charset="0"/>
              </a:rPr>
              <a:t>, D. (2015). </a:t>
            </a:r>
            <a:r>
              <a:rPr lang="en-US" i="1" dirty="0">
                <a:latin typeface="Times New Roman" panose="02020603050405020304" pitchFamily="18" charset="0"/>
                <a:cs typeface="Times New Roman" panose="02020603050405020304" pitchFamily="18" charset="0"/>
              </a:rPr>
              <a:t>Hospital and healthcare security</a:t>
            </a:r>
            <a:r>
              <a:rPr lang="en-US" dirty="0">
                <a:latin typeface="Times New Roman" panose="02020603050405020304" pitchFamily="18" charset="0"/>
                <a:cs typeface="Times New Roman" panose="02020603050405020304" pitchFamily="18" charset="0"/>
              </a:rPr>
              <a:t>. Butterworth-Heinemann.</a:t>
            </a:r>
          </a:p>
          <a:p>
            <a:endParaRPr lang="en-US" dirty="0"/>
          </a:p>
        </p:txBody>
      </p:sp>
    </p:spTree>
    <p:extLst>
      <p:ext uri="{BB962C8B-B14F-4D97-AF65-F5344CB8AC3E}">
        <p14:creationId xmlns:p14="http://schemas.microsoft.com/office/powerpoint/2010/main" val="102072589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56</TotalTime>
  <Words>1344</Words>
  <Application>Microsoft Office PowerPoint</Application>
  <PresentationFormat>Custom</PresentationFormat>
  <Paragraphs>69</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Security Requirements for ePHI</vt:lpstr>
      <vt:lpstr>Introduction </vt:lpstr>
      <vt:lpstr>Privacy, Confidentiality and Security </vt:lpstr>
      <vt:lpstr>HIPAA Security Model </vt:lpstr>
      <vt:lpstr>Administrative Safeguards  </vt:lpstr>
      <vt:lpstr>Physical Safeguards </vt:lpstr>
      <vt:lpstr>Technical Safeguards </vt:lpstr>
      <vt:lpstr>Healthcare Organization Security Program </vt:lpstr>
      <vt:lpstr>Conclusion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Security requirements for ePHI</dc:title>
  <dc:creator>ROBERT</dc:creator>
  <cp:lastModifiedBy>User</cp:lastModifiedBy>
  <cp:revision>13</cp:revision>
  <dcterms:created xsi:type="dcterms:W3CDTF">2020-03-17T20:36:38Z</dcterms:created>
  <dcterms:modified xsi:type="dcterms:W3CDTF">2020-03-17T22:03:31Z</dcterms:modified>
</cp:coreProperties>
</file>